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0F63C-C99A-FB49-AD11-3613D12850A4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63559-DA06-1D40-B871-1D223CD1E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3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BE1C-4276-D044-B7E7-03F01AB9168F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BE875-4CEB-AF48-BAFA-49534D457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1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E875-4CEB-AF48-BAFA-49534D4577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7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1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1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0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9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4C01-1757-8347-8BF3-A4FBFFD8A055}" type="datetimeFigureOut">
              <a:rPr lang="en-US" smtClean="0"/>
              <a:pPr/>
              <a:t>13/09/2016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AD331-872D-3341-AF74-CDF501300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Concept of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913" y="1287805"/>
            <a:ext cx="8237758" cy="52217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Starter: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source or sources have we (perhaps strangely) omitted in our discussions on the existence of God so far?</a:t>
            </a:r>
          </a:p>
          <a:p>
            <a:endParaRPr lang="en-US" dirty="0"/>
          </a:p>
          <a:p>
            <a:r>
              <a:rPr lang="en-US" b="1" dirty="0" smtClean="0"/>
              <a:t>Revealed theology </a:t>
            </a:r>
            <a:r>
              <a:rPr lang="en-US" dirty="0" smtClean="0"/>
              <a:t>is the investigation as to the nature of God through the </a:t>
            </a:r>
            <a:r>
              <a:rPr lang="en-US" b="1" dirty="0" smtClean="0"/>
              <a:t>revelations</a:t>
            </a:r>
            <a:r>
              <a:rPr lang="en-US" dirty="0" smtClean="0"/>
              <a:t> of certain individuals, namely the holy books on which religions are based.</a:t>
            </a:r>
          </a:p>
          <a:p>
            <a:endParaRPr lang="en-US" dirty="0"/>
          </a:p>
          <a:p>
            <a:r>
              <a:rPr lang="en-US" b="1" dirty="0" smtClean="0"/>
              <a:t>Natural theology </a:t>
            </a:r>
            <a:r>
              <a:rPr lang="en-US" dirty="0" smtClean="0"/>
              <a:t>is the investigation as to the nature of God through </a:t>
            </a:r>
            <a:r>
              <a:rPr lang="en-US" b="1" dirty="0" smtClean="0"/>
              <a:t>human reason and observation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goal of many religious philosophers down the ages has been to reconcile these two approaches. </a:t>
            </a:r>
            <a:r>
              <a:rPr lang="en-US" dirty="0" smtClean="0">
                <a:solidFill>
                  <a:srgbClr val="FF0000"/>
                </a:solidFill>
              </a:rPr>
              <a:t>What conflicts/tensions can you potentially see in them?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Omniscient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far does this all-knowing extend?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Can you come up with examples of things God could </a:t>
            </a:r>
            <a:r>
              <a:rPr lang="en-US" b="1" dirty="0" smtClean="0">
                <a:solidFill>
                  <a:srgbClr val="800000"/>
                </a:solidFill>
              </a:rPr>
              <a:t>not</a:t>
            </a:r>
            <a:r>
              <a:rPr lang="en-US" dirty="0" smtClean="0">
                <a:solidFill>
                  <a:srgbClr val="800000"/>
                </a:solidFill>
              </a:rPr>
              <a:t> know?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this quality of God conflict with any other qualities God is supposed to have?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8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Benevolent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religious basis for this quality? (Where does it appear and in what form/s in religious teachings or texts?)</a:t>
            </a:r>
            <a:endParaRPr lang="en-US" dirty="0"/>
          </a:p>
          <a:p>
            <a:r>
              <a:rPr lang="en-US" dirty="0" smtClean="0"/>
              <a:t>Love for his creations</a:t>
            </a:r>
          </a:p>
          <a:p>
            <a:r>
              <a:rPr lang="en-US" dirty="0" smtClean="0"/>
              <a:t>Benevolence as a perfection</a:t>
            </a:r>
          </a:p>
          <a:p>
            <a:r>
              <a:rPr lang="en-US" dirty="0" smtClean="0"/>
              <a:t>The source of all moral value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problems are there with any of these interpretations or how they fit with any of the other qualities of God?</a:t>
            </a:r>
          </a:p>
        </p:txBody>
      </p:sp>
    </p:spTree>
    <p:extLst>
      <p:ext uri="{BB962C8B-B14F-4D97-AF65-F5344CB8AC3E}">
        <p14:creationId xmlns:p14="http://schemas.microsoft.com/office/powerpoint/2010/main" val="193832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Eternal (or everlasting?)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118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Eternal</a:t>
            </a:r>
            <a:r>
              <a:rPr lang="en-US" dirty="0" smtClean="0"/>
              <a:t>, when used as a quality of God, means without beginning or end, existing outside of time – </a:t>
            </a:r>
            <a:r>
              <a:rPr lang="en-US" b="1" dirty="0" err="1" smtClean="0"/>
              <a:t>atemporal</a:t>
            </a:r>
            <a:endParaRPr lang="en-US" b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Is this the same as what you have been imagining as God’s </a:t>
            </a:r>
            <a:r>
              <a:rPr lang="en-US" b="1" dirty="0" err="1" smtClean="0">
                <a:solidFill>
                  <a:srgbClr val="FF0000"/>
                </a:solidFill>
              </a:rPr>
              <a:t>omnitemporality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Is it the same as </a:t>
            </a:r>
            <a:r>
              <a:rPr lang="en-US" b="1" dirty="0" smtClean="0">
                <a:solidFill>
                  <a:srgbClr val="800000"/>
                </a:solidFill>
              </a:rPr>
              <a:t>everlasting</a:t>
            </a:r>
            <a:r>
              <a:rPr lang="en-US" dirty="0" smtClean="0">
                <a:solidFill>
                  <a:srgbClr val="80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 any of these ideas relate to God’s creation of the universe?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Do any of them fit more easily with any religious texts or your own religious beliefs?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any of these understandings of God’s relation to time undermine or cause conflict with other qualities?</a:t>
            </a:r>
          </a:p>
        </p:txBody>
      </p:sp>
    </p:spTree>
    <p:extLst>
      <p:ext uri="{BB962C8B-B14F-4D97-AF65-F5344CB8AC3E}">
        <p14:creationId xmlns:p14="http://schemas.microsoft.com/office/powerpoint/2010/main" val="193832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Immanent or transcendent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72"/>
            <a:ext cx="8229600" cy="49975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Immanent</a:t>
            </a:r>
            <a:r>
              <a:rPr lang="en-US" i="1" dirty="0" smtClean="0"/>
              <a:t>: adjective</a:t>
            </a:r>
            <a:endParaRPr lang="en-US" dirty="0"/>
          </a:p>
          <a:p>
            <a:r>
              <a:rPr lang="en-US" dirty="0" smtClean="0"/>
              <a:t>existing </a:t>
            </a:r>
            <a:r>
              <a:rPr lang="en-US" dirty="0"/>
              <a:t>or operating within;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of God) permanently pervading and sustaining the universe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Transcendent</a:t>
            </a:r>
            <a:r>
              <a:rPr lang="en-US" i="1" dirty="0" smtClean="0"/>
              <a:t>: adjective</a:t>
            </a:r>
            <a:endParaRPr lang="en-US" dirty="0"/>
          </a:p>
          <a:p>
            <a:r>
              <a:rPr lang="en-US" dirty="0" smtClean="0"/>
              <a:t>beyond </a:t>
            </a:r>
            <a:r>
              <a:rPr lang="en-US" dirty="0"/>
              <a:t>or above the range of normal or physical human experience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Bible suggests both (</a:t>
            </a:r>
            <a:r>
              <a:rPr lang="en-US" dirty="0" smtClean="0">
                <a:solidFill>
                  <a:srgbClr val="FF0000"/>
                </a:solidFill>
              </a:rPr>
              <a:t>examples?</a:t>
            </a:r>
            <a:r>
              <a:rPr lang="en-US" dirty="0" smtClean="0"/>
              <a:t>) though in a slightly different way to some other religions – through Jesus</a:t>
            </a:r>
          </a:p>
          <a:p>
            <a:r>
              <a:rPr lang="en-US" dirty="0" smtClean="0"/>
              <a:t>Do either suggest a particular relationship to time?</a:t>
            </a:r>
          </a:p>
          <a:p>
            <a:r>
              <a:rPr lang="en-US" dirty="0">
                <a:solidFill>
                  <a:srgbClr val="FF0000"/>
                </a:solidFill>
              </a:rPr>
              <a:t>Problems?</a:t>
            </a:r>
          </a:p>
          <a:p>
            <a:r>
              <a:rPr lang="en-US" dirty="0">
                <a:solidFill>
                  <a:srgbClr val="FF0000"/>
                </a:solidFill>
              </a:rPr>
              <a:t>Other concepts of God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2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Immutable – unchanging, unchangeable</a:t>
            </a:r>
          </a:p>
          <a:p>
            <a:r>
              <a:rPr lang="en-US" dirty="0" smtClean="0"/>
              <a:t>Because God is one single thing, not made up of parts, and because he is perfect, he cannot change and does not need to change.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 concepts of God?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2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Think up potential problems by matching up properties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34547"/>
              </p:ext>
            </p:extLst>
          </p:nvPr>
        </p:nvGraphicFramePr>
        <p:xfrm>
          <a:off x="369000" y="1600200"/>
          <a:ext cx="846850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254"/>
                <a:gridCol w="42342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Commonly ascribed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roperties of God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properties of the universe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baseline="0" dirty="0" smtClean="0"/>
                        <a:t> God is omnipotent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a) Evil exists</a:t>
                      </a:r>
                      <a:r>
                        <a:rPr lang="en-US" baseline="0" dirty="0" smtClean="0"/>
                        <a:t> in the world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2)    God is omniscient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b) Humans have free will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3)    God is omnipresent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c) There is evidence of God in the world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4)    God is supremely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d) Humans can have private thoughts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5)    God is beyond understanding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e) God intervenes in the world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6)    God has free will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f) The universe is governed</a:t>
                      </a:r>
                      <a:r>
                        <a:rPr lang="en-US" baseline="0" dirty="0" smtClean="0"/>
                        <a:t> by physical laws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7)    God defines</a:t>
                      </a:r>
                      <a:r>
                        <a:rPr lang="en-US" baseline="0" dirty="0" smtClean="0"/>
                        <a:t> morality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g) The universe exists in space and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8)    God is outside of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9)    God acts morally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10)  God is immaterial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27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60800" cy="1143000"/>
          </a:xfrm>
        </p:spPr>
        <p:txBody>
          <a:bodyPr/>
          <a:lstStyle/>
          <a:p>
            <a:r>
              <a:rPr lang="en-US" dirty="0" smtClean="0"/>
              <a:t>Problem grid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82" t="9630" r="13520" b="32222"/>
          <a:stretch/>
        </p:blipFill>
        <p:spPr>
          <a:xfrm>
            <a:off x="3359074" y="1"/>
            <a:ext cx="5581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of the 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Pseudo-Dionysius the </a:t>
            </a:r>
            <a:r>
              <a:rPr lang="en-US" dirty="0" err="1" smtClean="0"/>
              <a:t>Areopagite</a:t>
            </a:r>
            <a:r>
              <a:rPr lang="en-US" dirty="0" smtClean="0"/>
              <a:t> (</a:t>
            </a:r>
            <a:r>
              <a:rPr lang="en-US" dirty="0"/>
              <a:t>late 5th to early 6th century </a:t>
            </a:r>
            <a:r>
              <a:rPr lang="en-US" dirty="0" smtClean="0"/>
              <a:t>- writing </a:t>
            </a:r>
            <a:r>
              <a:rPr lang="en-US" dirty="0"/>
              <a:t>before 532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God deny himself?</a:t>
            </a:r>
          </a:p>
          <a:p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Rushd</a:t>
            </a:r>
            <a:r>
              <a:rPr lang="en-US" dirty="0" smtClean="0"/>
              <a:t> (1126-1198)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God is omnipotent, then can He create a stone He cannot </a:t>
            </a:r>
            <a:r>
              <a:rPr lang="en-US" dirty="0" smtClean="0"/>
              <a:t>move?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Either God </a:t>
            </a:r>
            <a:r>
              <a:rPr lang="en-US" b="1" dirty="0" smtClean="0"/>
              <a:t>can</a:t>
            </a:r>
            <a:r>
              <a:rPr lang="en-US" dirty="0" smtClean="0"/>
              <a:t> create can create a stone that he cannot lift, and so is not omnipotent (as he cannot lift the stone in question) OR God </a:t>
            </a:r>
            <a:r>
              <a:rPr lang="en-US" b="1" dirty="0" smtClean="0"/>
              <a:t>cannot</a:t>
            </a:r>
            <a:r>
              <a:rPr lang="en-US" dirty="0" smtClean="0"/>
              <a:t> create a stone he cannot lift, and so is not omnipotent (as he cannot create the stone in question).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Therefore, God is not omnipotent.</a:t>
            </a:r>
          </a:p>
        </p:txBody>
      </p:sp>
    </p:spTree>
    <p:extLst>
      <p:ext uri="{BB962C8B-B14F-4D97-AF65-F5344CB8AC3E}">
        <p14:creationId xmlns:p14="http://schemas.microsoft.com/office/powerpoint/2010/main" val="324768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66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Mavrodes</a:t>
            </a:r>
            <a:r>
              <a:rPr lang="en-US" dirty="0"/>
              <a:t>’ (alive and well) response:</a:t>
            </a:r>
          </a:p>
          <a:p>
            <a:pPr lvl="1"/>
            <a:r>
              <a:rPr lang="en-US" dirty="0"/>
              <a:t>Either God </a:t>
            </a:r>
            <a:r>
              <a:rPr lang="en-US" b="1" u="sng" dirty="0"/>
              <a:t>is</a:t>
            </a:r>
            <a:r>
              <a:rPr lang="en-US" dirty="0"/>
              <a:t> omnipotent or he is </a:t>
            </a:r>
            <a:r>
              <a:rPr lang="en-US" b="1" u="sng" dirty="0"/>
              <a:t>not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God is </a:t>
            </a:r>
            <a:r>
              <a:rPr lang="en-US" b="1" u="sng" dirty="0" smtClean="0"/>
              <a:t>not</a:t>
            </a:r>
            <a:r>
              <a:rPr lang="en-US" dirty="0" smtClean="0"/>
              <a:t> omnipotent: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original dilemma has become: ‘Can a non-omnipotent being create a stone he cannot lift?’ – a trivial question with a trivial conclusion.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Either </a:t>
            </a:r>
            <a:r>
              <a:rPr lang="en-US" sz="2400" dirty="0" smtClean="0"/>
              <a:t>God </a:t>
            </a:r>
            <a:r>
              <a:rPr lang="en-US" sz="2400" dirty="0"/>
              <a:t>can create can create a stone that he cannot lift, and so is not omnipotent </a:t>
            </a:r>
            <a:r>
              <a:rPr lang="en-US" sz="2400" dirty="0" smtClean="0"/>
              <a:t>OR </a:t>
            </a:r>
            <a:r>
              <a:rPr lang="en-US" sz="2400" dirty="0"/>
              <a:t>God cannot create a stone he cannot lift, and so is not </a:t>
            </a:r>
            <a:r>
              <a:rPr lang="en-US" sz="2400" dirty="0" smtClean="0"/>
              <a:t>omnipotent.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Therefore, God is not omnipotent.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518" y="3151397"/>
            <a:ext cx="853440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Either </a:t>
            </a:r>
            <a:r>
              <a:rPr lang="en-US" sz="2400" dirty="0" smtClean="0"/>
              <a:t>[a non-omnipotent being] can </a:t>
            </a:r>
            <a:r>
              <a:rPr lang="en-US" sz="2400" dirty="0"/>
              <a:t>create can create a stone that he cannot lift, and so is not omnipotent </a:t>
            </a:r>
            <a:r>
              <a:rPr lang="en-US" sz="2400" dirty="0" smtClean="0"/>
              <a:t>OR </a:t>
            </a:r>
            <a:r>
              <a:rPr lang="en-US" sz="2400" dirty="0"/>
              <a:t>[a non-omnipotent being</a:t>
            </a:r>
            <a:r>
              <a:rPr lang="en-US" sz="2400" dirty="0" smtClean="0"/>
              <a:t>] cannot </a:t>
            </a:r>
            <a:r>
              <a:rPr lang="en-US" sz="2400" dirty="0"/>
              <a:t>create a stone he cannot lift, and so is not </a:t>
            </a:r>
            <a:r>
              <a:rPr lang="en-US" sz="2400" dirty="0" smtClean="0"/>
              <a:t>omnipotent.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Therefore, [a non-omnipotent being</a:t>
            </a:r>
            <a:r>
              <a:rPr lang="en-US" sz="2400" dirty="0" smtClean="0"/>
              <a:t>] is </a:t>
            </a:r>
            <a:r>
              <a:rPr lang="en-US" sz="2400" dirty="0"/>
              <a:t>not omnipotent.</a:t>
            </a:r>
          </a:p>
        </p:txBody>
      </p:sp>
    </p:spTree>
    <p:extLst>
      <p:ext uri="{BB962C8B-B14F-4D97-AF65-F5344CB8AC3E}">
        <p14:creationId xmlns:p14="http://schemas.microsoft.com/office/powerpoint/2010/main" val="22506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138"/>
            <a:ext cx="9144000" cy="42037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So:</a:t>
            </a:r>
            <a:endParaRPr lang="en-US" sz="2800" dirty="0"/>
          </a:p>
          <a:p>
            <a:pPr lvl="1"/>
            <a:r>
              <a:rPr lang="en-US" sz="2400" dirty="0"/>
              <a:t>If God is </a:t>
            </a:r>
            <a:r>
              <a:rPr lang="en-US" sz="2400" b="1" u="sng" dirty="0" smtClean="0"/>
              <a:t>not</a:t>
            </a:r>
            <a:r>
              <a:rPr lang="en-US" sz="2400" dirty="0" smtClean="0"/>
              <a:t> omnipotent : </a:t>
            </a:r>
            <a:r>
              <a:rPr lang="en-US" sz="2400" dirty="0"/>
              <a:t>‘Can a non-omnipotent being create a stone he cannot lift?’ </a:t>
            </a:r>
            <a:r>
              <a:rPr lang="en-US" sz="2400" dirty="0" smtClean="0"/>
              <a:t>– a trivial dilemma.</a:t>
            </a:r>
          </a:p>
          <a:p>
            <a:pPr lvl="1"/>
            <a:r>
              <a:rPr lang="en-US" sz="2400" dirty="0" smtClean="0"/>
              <a:t>If God </a:t>
            </a:r>
            <a:r>
              <a:rPr lang="en-US" sz="2400" b="1" u="sng" dirty="0" smtClean="0"/>
              <a:t>is</a:t>
            </a:r>
            <a:r>
              <a:rPr lang="en-US" sz="2400" dirty="0" smtClean="0"/>
              <a:t> omnipotent, the dilemma becomes: </a:t>
            </a:r>
          </a:p>
          <a:p>
            <a:pPr marL="457200" lvl="1" indent="0">
              <a:buNone/>
            </a:pPr>
            <a:r>
              <a:rPr lang="en-US" sz="2400" dirty="0" smtClean="0"/>
              <a:t>“Can a being whose power is sufficient to lift anything create a stone which cannot be lifted by him?”</a:t>
            </a:r>
          </a:p>
          <a:p>
            <a:pPr lvl="1"/>
            <a:r>
              <a:rPr lang="en-US" sz="2400" dirty="0" smtClean="0"/>
              <a:t>This is a logical contradiction and therefore not a problem for God’s omnipotence.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54587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What flaws are there in </a:t>
            </a:r>
            <a:r>
              <a:rPr lang="en-US" sz="2400" dirty="0" err="1">
                <a:solidFill>
                  <a:srgbClr val="FF0000"/>
                </a:solidFill>
              </a:rPr>
              <a:t>Mavrodes</a:t>
            </a:r>
            <a:r>
              <a:rPr lang="en-US" sz="2400" dirty="0">
                <a:solidFill>
                  <a:srgbClr val="FF0000"/>
                </a:solidFill>
              </a:rPr>
              <a:t> reasoning?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2400" dirty="0" smtClean="0"/>
              <a:t>(In my opinion there </a:t>
            </a:r>
            <a:r>
              <a:rPr lang="en-US" sz="2400" dirty="0"/>
              <a:t>are </a:t>
            </a:r>
            <a:r>
              <a:rPr lang="en-US" sz="2400" b="1" dirty="0"/>
              <a:t>two</a:t>
            </a:r>
            <a:r>
              <a:rPr lang="en-US" sz="2400" dirty="0"/>
              <a:t> </a:t>
            </a:r>
            <a:r>
              <a:rPr lang="en-US" sz="2400" i="1" dirty="0"/>
              <a:t>corkers</a:t>
            </a:r>
            <a:r>
              <a:rPr lang="en-US" sz="2400" dirty="0" smtClean="0"/>
              <a:t>)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400" dirty="0" smtClean="0"/>
              <a:t>The rewording of the dilemma is false – it should read: ‘Can a being whose power is sufficient to lift and create anything create a stone which cannot be lifted by him?’ Still possibly a problem.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2400" dirty="0" smtClean="0"/>
              <a:t>This is exactly the point! The second option – God is omnipotent – creates a paradox, leaving ‘God is not omnipotent’ as the only logical option!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2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Concept of God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6273" y="2263213"/>
            <a:ext cx="8325957" cy="11415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smtClean="0">
                <a:latin typeface="Baskerville Old Face"/>
                <a:cs typeface="Baskerville Old Face"/>
              </a:rPr>
              <a:t>I do not seek to understand so that I may believe, but I believe in order to understand.</a:t>
            </a:r>
            <a:endParaRPr lang="en-US" i="1" dirty="0">
              <a:latin typeface="Baskerville Old Face"/>
              <a:cs typeface="Baskerville Old Fac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6898" y="3404745"/>
            <a:ext cx="1285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St. Anselm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151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Savage’s (also alive)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184"/>
            <a:ext cx="8229600" cy="52950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Savage says that the paradox of the stone is not trying to show </a:t>
            </a:r>
            <a:r>
              <a:rPr lang="en-US" b="1" dirty="0" smtClean="0">
                <a:solidFill>
                  <a:srgbClr val="0000FF"/>
                </a:solidFill>
              </a:rPr>
              <a:t>‘God is not omnipotent</a:t>
            </a:r>
            <a:r>
              <a:rPr lang="en-US" dirty="0" smtClean="0">
                <a:solidFill>
                  <a:srgbClr val="0000FF"/>
                </a:solidFill>
              </a:rPr>
              <a:t>’</a:t>
            </a:r>
            <a:r>
              <a:rPr lang="en-US" dirty="0" smtClean="0"/>
              <a:t>, but that </a:t>
            </a:r>
            <a:r>
              <a:rPr lang="en-US" b="1" dirty="0" smtClean="0">
                <a:solidFill>
                  <a:srgbClr val="660066"/>
                </a:solidFill>
              </a:rPr>
              <a:t>‘the concept of an omnipotent being is logically inconsistent’</a:t>
            </a:r>
            <a:r>
              <a:rPr lang="en-US" b="1" dirty="0" smtClean="0"/>
              <a:t> </a:t>
            </a:r>
            <a:r>
              <a:rPr lang="en-US" dirty="0" smtClean="0"/>
              <a:t>(I agree)</a:t>
            </a:r>
          </a:p>
          <a:p>
            <a:r>
              <a:rPr lang="en-US" dirty="0" smtClean="0"/>
              <a:t>So: ‘if X cannot create a stone that X cannot lift </a:t>
            </a:r>
            <a:r>
              <a:rPr lang="en-US" i="1" dirty="0" smtClean="0"/>
              <a:t>then there is a task X cannot do</a:t>
            </a:r>
            <a:r>
              <a:rPr lang="en-US" dirty="0" smtClean="0"/>
              <a:t>’ </a:t>
            </a:r>
            <a:r>
              <a:rPr lang="en-US" sz="2000" dirty="0" smtClean="0"/>
              <a:t>(and ‘if </a:t>
            </a:r>
            <a:r>
              <a:rPr lang="en-US" sz="2000" dirty="0"/>
              <a:t>X </a:t>
            </a:r>
            <a:r>
              <a:rPr lang="en-US" sz="2000" dirty="0" smtClean="0"/>
              <a:t>can create </a:t>
            </a:r>
            <a:r>
              <a:rPr lang="en-US" sz="2000" dirty="0"/>
              <a:t>a stone that X cannot lift </a:t>
            </a:r>
            <a:r>
              <a:rPr lang="en-US" sz="2000" i="1" dirty="0"/>
              <a:t>then there is a task X cannot </a:t>
            </a:r>
            <a:r>
              <a:rPr lang="en-US" sz="2000" i="1" dirty="0" smtClean="0"/>
              <a:t>do’)</a:t>
            </a:r>
          </a:p>
          <a:p>
            <a:r>
              <a:rPr lang="en-US" dirty="0" smtClean="0"/>
              <a:t>The second parts of these claims, Savage believes, do not follow.</a:t>
            </a:r>
          </a:p>
          <a:p>
            <a:r>
              <a:rPr lang="en-US" dirty="0" smtClean="0"/>
              <a:t>Imagine two beings, X and Y…</a:t>
            </a:r>
          </a:p>
          <a:p>
            <a:r>
              <a:rPr lang="en-US" i="1" dirty="0" smtClean="0"/>
              <a:t>“If X can create stones of any poundage, and Y can lift stones of any poundage, then X cannot create a stone that Y cannot lift, and yet X is not thereby limited in power.”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this is how abilities, or ‘powers’ actually work isn’t it? </a:t>
            </a:r>
            <a:r>
              <a:rPr lang="en-US" dirty="0" smtClean="0"/>
              <a:t>A runner might define themselves as being able to run faster than any other human over 100m, but their actual ‘power’ is being able to run a certain speed.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6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Other problems with omnipotence?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Other versions of the paradox of the stone?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God give us control over our own actions?</a:t>
            </a:r>
          </a:p>
          <a:p>
            <a:r>
              <a:rPr lang="en-US" dirty="0" smtClean="0"/>
              <a:t>Can God limit his own power?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7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Euthyphro</a:t>
            </a:r>
            <a:r>
              <a:rPr lang="en-US" sz="3600" dirty="0" smtClean="0"/>
              <a:t> dilemma – Plato (c400 BC)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3422" y="1108740"/>
            <a:ext cx="192368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God’s commands are good simply because they come from God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60982" y="1108740"/>
            <a:ext cx="227731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God’s commands are good because they conform to an external moral source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42" t="7029" r="9568" b="55696"/>
          <a:stretch/>
        </p:blipFill>
        <p:spPr>
          <a:xfrm>
            <a:off x="2334118" y="1108740"/>
            <a:ext cx="4050650" cy="1909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6" y="3018151"/>
            <a:ext cx="217093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 you think of any examples that support or challenge this interpretation?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3872" y="3080216"/>
            <a:ext cx="217093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 you think of any examples that support or challenge this interpretation?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390473">
            <a:off x="875991" y="2391614"/>
            <a:ext cx="549240" cy="632758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0256584">
            <a:off x="7787110" y="2385394"/>
            <a:ext cx="549240" cy="632759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616" y="4233226"/>
            <a:ext cx="192368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problems or inconsistencies are there with this interpretation?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70395" y="4280545"/>
            <a:ext cx="189363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problems or inconsistencies are there with this interpretation?</a:t>
            </a: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1106459" y="5529146"/>
            <a:ext cx="755146" cy="461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61605" y="5529146"/>
            <a:ext cx="266518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Kierkegaard’s (</a:t>
            </a:r>
            <a:r>
              <a:rPr lang="en-US" dirty="0"/>
              <a:t>1813-1855) </a:t>
            </a:r>
            <a:r>
              <a:rPr lang="en-US" dirty="0" smtClean="0"/>
              <a:t>response – God as above morality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61512" y="5537940"/>
            <a:ext cx="195236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Plato’s beliefs – an external, objective world of </a:t>
            </a:r>
            <a:r>
              <a:rPr lang="en-US" i="1" dirty="0" smtClean="0"/>
              <a:t>forms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7" idx="3"/>
          </p:cNvCxnSpPr>
          <p:nvPr/>
        </p:nvCxnSpPr>
        <p:spPr>
          <a:xfrm flipH="1">
            <a:off x="6813872" y="5471647"/>
            <a:ext cx="873428" cy="52795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69910" y="1944400"/>
            <a:ext cx="3914858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Aquinas’ (1225-1274) response: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Natural Law ethics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Originated by Aristotle, goodness is related to purpose – being good </a:t>
            </a:r>
            <a:r>
              <a:rPr lang="en-US" i="1" dirty="0" smtClean="0"/>
              <a:t>at</a:t>
            </a:r>
            <a:r>
              <a:rPr lang="en-US" dirty="0" smtClean="0"/>
              <a:t> something or good </a:t>
            </a:r>
            <a:r>
              <a:rPr lang="en-US" i="1" dirty="0" smtClean="0"/>
              <a:t>for</a:t>
            </a:r>
            <a:r>
              <a:rPr lang="en-US" dirty="0" smtClean="0"/>
              <a:t> something (function and purpose)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a universe created by God, everything has a purpose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Therefore the ‘goodness’ of anything can be determined by how well it matches its purpose and function as determined by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1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Omniscience and free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 God’s knowledge of all past, present and future events a problem for our ideas of free will?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What about the idea, prevalent in many religions, of us being </a:t>
            </a:r>
            <a:r>
              <a:rPr lang="en-US" b="1" dirty="0" smtClean="0">
                <a:solidFill>
                  <a:srgbClr val="800000"/>
                </a:solidFill>
              </a:rPr>
              <a:t>accountable</a:t>
            </a:r>
            <a:r>
              <a:rPr lang="en-US" dirty="0" smtClean="0">
                <a:solidFill>
                  <a:srgbClr val="800000"/>
                </a:solidFill>
              </a:rPr>
              <a:t> to God for our actions?</a:t>
            </a:r>
          </a:p>
        </p:txBody>
      </p:sp>
    </p:spTree>
    <p:extLst>
      <p:ext uri="{BB962C8B-B14F-4D97-AF65-F5344CB8AC3E}">
        <p14:creationId xmlns:p14="http://schemas.microsoft.com/office/powerpoint/2010/main" val="183015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53" t="9383" r="10462" b="55556"/>
          <a:stretch/>
        </p:blipFill>
        <p:spPr>
          <a:xfrm rot="152294">
            <a:off x="0" y="0"/>
            <a:ext cx="8962624" cy="642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7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3"/>
            <a:ext cx="8229600" cy="1143000"/>
          </a:xfrm>
        </p:spPr>
        <p:txBody>
          <a:bodyPr/>
          <a:lstStyle/>
          <a:p>
            <a:r>
              <a:rPr lang="en-US" dirty="0" smtClean="0"/>
              <a:t>Omnipotent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56" y="1159170"/>
            <a:ext cx="8678752" cy="53680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are the sources for this from </a:t>
            </a:r>
            <a:r>
              <a:rPr lang="en-US" b="1" dirty="0" smtClean="0"/>
              <a:t>revealed theology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might be the reasons for assuming this quality from </a:t>
            </a:r>
            <a:r>
              <a:rPr lang="en-US" b="1" dirty="0" smtClean="0"/>
              <a:t>natural theology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What does this mean? </a:t>
            </a:r>
            <a:r>
              <a:rPr lang="en-US" b="1" dirty="0" smtClean="0"/>
              <a:t>Explain</a:t>
            </a:r>
            <a:r>
              <a:rPr lang="en-US" dirty="0" smtClean="0"/>
              <a:t> the quality.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different ways </a:t>
            </a:r>
            <a:r>
              <a:rPr lang="en-US" dirty="0" smtClean="0"/>
              <a:t>could it be understood?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problems</a:t>
            </a:r>
            <a:r>
              <a:rPr lang="en-US" dirty="0" smtClean="0"/>
              <a:t> are there with any or all of these interpretations/understandings, either </a:t>
            </a:r>
            <a:r>
              <a:rPr lang="en-US" u="sng" dirty="0" smtClean="0"/>
              <a:t>in themselves</a:t>
            </a:r>
            <a:r>
              <a:rPr lang="en-US" dirty="0" smtClean="0"/>
              <a:t> </a:t>
            </a:r>
            <a:r>
              <a:rPr lang="en-US" b="1" dirty="0" smtClean="0"/>
              <a:t>or</a:t>
            </a:r>
            <a:r>
              <a:rPr lang="en-US" dirty="0" smtClean="0"/>
              <a:t> </a:t>
            </a:r>
            <a:r>
              <a:rPr lang="en-US" u="sng" dirty="0" smtClean="0"/>
              <a:t>in combination</a:t>
            </a:r>
            <a:r>
              <a:rPr lang="en-US" dirty="0" smtClean="0"/>
              <a:t> with other supposed qualities of God?</a:t>
            </a:r>
          </a:p>
          <a:p>
            <a:r>
              <a:rPr lang="en-US" dirty="0" smtClean="0"/>
              <a:t>Are there any </a:t>
            </a:r>
            <a:r>
              <a:rPr lang="en-US" b="1" dirty="0" smtClean="0"/>
              <a:t>responses/solutions</a:t>
            </a:r>
            <a:r>
              <a:rPr lang="en-US" dirty="0" smtClean="0"/>
              <a:t> to these problems?</a:t>
            </a:r>
          </a:p>
          <a:p>
            <a:r>
              <a:rPr lang="en-US" dirty="0" smtClean="0"/>
              <a:t>Are there </a:t>
            </a:r>
            <a:r>
              <a:rPr lang="en-US" b="1" dirty="0" smtClean="0"/>
              <a:t>other conceptions of God</a:t>
            </a:r>
            <a:r>
              <a:rPr lang="en-US" dirty="0" smtClean="0"/>
              <a:t> that don’t have these qualities? Why might these be more or less compelling conceptions of God?</a:t>
            </a:r>
          </a:p>
        </p:txBody>
      </p:sp>
    </p:spTree>
    <p:extLst>
      <p:ext uri="{BB962C8B-B14F-4D97-AF65-F5344CB8AC3E}">
        <p14:creationId xmlns:p14="http://schemas.microsoft.com/office/powerpoint/2010/main" val="50305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Omniscient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520"/>
            <a:ext cx="8229600" cy="50583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are the sources for this from </a:t>
            </a:r>
            <a:r>
              <a:rPr lang="en-US" b="1" dirty="0"/>
              <a:t>revealed theology</a:t>
            </a:r>
            <a:r>
              <a:rPr lang="en-US" dirty="0"/>
              <a:t>?</a:t>
            </a:r>
          </a:p>
          <a:p>
            <a:r>
              <a:rPr lang="en-US" dirty="0"/>
              <a:t>What might be the reasons for assuming this quality from </a:t>
            </a:r>
            <a:r>
              <a:rPr lang="en-US" b="1" dirty="0"/>
              <a:t>natural theology</a:t>
            </a:r>
            <a:r>
              <a:rPr lang="en-US" dirty="0"/>
              <a:t>?</a:t>
            </a:r>
          </a:p>
          <a:p>
            <a:r>
              <a:rPr lang="en-US" dirty="0"/>
              <a:t>What does this mean? </a:t>
            </a:r>
            <a:r>
              <a:rPr lang="en-US" b="1" dirty="0"/>
              <a:t>Explain</a:t>
            </a:r>
            <a:r>
              <a:rPr lang="en-US" dirty="0"/>
              <a:t> the quality.</a:t>
            </a:r>
          </a:p>
          <a:p>
            <a:r>
              <a:rPr lang="en-US" dirty="0"/>
              <a:t>What </a:t>
            </a:r>
            <a:r>
              <a:rPr lang="en-US" b="1" dirty="0"/>
              <a:t>different ways </a:t>
            </a:r>
            <a:r>
              <a:rPr lang="en-US" dirty="0"/>
              <a:t>could it be understood?</a:t>
            </a:r>
          </a:p>
          <a:p>
            <a:r>
              <a:rPr lang="en-US" dirty="0"/>
              <a:t>What </a:t>
            </a:r>
            <a:r>
              <a:rPr lang="en-US" b="1" dirty="0"/>
              <a:t>problems</a:t>
            </a:r>
            <a:r>
              <a:rPr lang="en-US" dirty="0"/>
              <a:t> are there with any or all of these interpretations/understandings, either </a:t>
            </a:r>
            <a:r>
              <a:rPr lang="en-US" u="sng" dirty="0"/>
              <a:t>in themselves</a:t>
            </a:r>
            <a:r>
              <a:rPr lang="en-US" dirty="0"/>
              <a:t>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u="sng" dirty="0"/>
              <a:t>in combination</a:t>
            </a:r>
            <a:r>
              <a:rPr lang="en-US" dirty="0"/>
              <a:t> with other supposed qualities of God?</a:t>
            </a:r>
          </a:p>
          <a:p>
            <a:r>
              <a:rPr lang="en-US" dirty="0"/>
              <a:t>Are there any </a:t>
            </a:r>
            <a:r>
              <a:rPr lang="en-US" b="1" dirty="0"/>
              <a:t>responses/solutions</a:t>
            </a:r>
            <a:r>
              <a:rPr lang="en-US" dirty="0"/>
              <a:t> to these problems?</a:t>
            </a:r>
          </a:p>
          <a:p>
            <a:r>
              <a:rPr lang="en-US" dirty="0"/>
              <a:t>Are there </a:t>
            </a:r>
            <a:r>
              <a:rPr lang="en-US" b="1" dirty="0"/>
              <a:t>other conceptions of God</a:t>
            </a:r>
            <a:r>
              <a:rPr lang="en-US" dirty="0"/>
              <a:t> that don’t have these qualities? Why might these be more or less compelling conceptions of God?</a:t>
            </a:r>
          </a:p>
        </p:txBody>
      </p:sp>
    </p:spTree>
    <p:extLst>
      <p:ext uri="{BB962C8B-B14F-4D97-AF65-F5344CB8AC3E}">
        <p14:creationId xmlns:p14="http://schemas.microsoft.com/office/powerpoint/2010/main" val="286171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Benevolent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0130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are the sources for this from </a:t>
            </a:r>
            <a:r>
              <a:rPr lang="en-US" b="1" dirty="0"/>
              <a:t>revealed theology</a:t>
            </a:r>
            <a:r>
              <a:rPr lang="en-US" dirty="0"/>
              <a:t>?</a:t>
            </a:r>
          </a:p>
          <a:p>
            <a:r>
              <a:rPr lang="en-US" dirty="0"/>
              <a:t>What might be the reasons for assuming this quality from </a:t>
            </a:r>
            <a:r>
              <a:rPr lang="en-US" b="1" dirty="0"/>
              <a:t>natural theology</a:t>
            </a:r>
            <a:r>
              <a:rPr lang="en-US" dirty="0"/>
              <a:t>?</a:t>
            </a:r>
          </a:p>
          <a:p>
            <a:r>
              <a:rPr lang="en-US" dirty="0"/>
              <a:t>What does this mean? </a:t>
            </a:r>
            <a:r>
              <a:rPr lang="en-US" b="1" dirty="0"/>
              <a:t>Explain</a:t>
            </a:r>
            <a:r>
              <a:rPr lang="en-US" dirty="0"/>
              <a:t> the quality.</a:t>
            </a:r>
          </a:p>
          <a:p>
            <a:r>
              <a:rPr lang="en-US" dirty="0"/>
              <a:t>What </a:t>
            </a:r>
            <a:r>
              <a:rPr lang="en-US" b="1" dirty="0"/>
              <a:t>different ways </a:t>
            </a:r>
            <a:r>
              <a:rPr lang="en-US" dirty="0"/>
              <a:t>could it be understood?</a:t>
            </a:r>
          </a:p>
          <a:p>
            <a:r>
              <a:rPr lang="en-US" dirty="0"/>
              <a:t>What </a:t>
            </a:r>
            <a:r>
              <a:rPr lang="en-US" b="1" dirty="0"/>
              <a:t>problems</a:t>
            </a:r>
            <a:r>
              <a:rPr lang="en-US" dirty="0"/>
              <a:t> are there with any or all of these interpretations/understandings, either </a:t>
            </a:r>
            <a:r>
              <a:rPr lang="en-US" u="sng" dirty="0"/>
              <a:t>in themselves</a:t>
            </a:r>
            <a:r>
              <a:rPr lang="en-US" dirty="0"/>
              <a:t>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u="sng" dirty="0"/>
              <a:t>in combination</a:t>
            </a:r>
            <a:r>
              <a:rPr lang="en-US" dirty="0"/>
              <a:t> with other supposed qualities of God?</a:t>
            </a:r>
          </a:p>
          <a:p>
            <a:r>
              <a:rPr lang="en-US" dirty="0"/>
              <a:t>Are there any </a:t>
            </a:r>
            <a:r>
              <a:rPr lang="en-US" b="1" dirty="0"/>
              <a:t>responses/solutions</a:t>
            </a:r>
            <a:r>
              <a:rPr lang="en-US" dirty="0"/>
              <a:t> to these problems?</a:t>
            </a:r>
          </a:p>
          <a:p>
            <a:r>
              <a:rPr lang="en-US" dirty="0"/>
              <a:t>Are there </a:t>
            </a:r>
            <a:r>
              <a:rPr lang="en-US" b="1" dirty="0"/>
              <a:t>other conceptions of God</a:t>
            </a:r>
            <a:r>
              <a:rPr lang="en-US" dirty="0"/>
              <a:t> that don’t have these qualities? Why might these be more or less compelling conceptions of God?</a:t>
            </a:r>
          </a:p>
        </p:txBody>
      </p:sp>
    </p:spTree>
    <p:extLst>
      <p:ext uri="{BB962C8B-B14F-4D97-AF65-F5344CB8AC3E}">
        <p14:creationId xmlns:p14="http://schemas.microsoft.com/office/powerpoint/2010/main" val="132489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Eternal </a:t>
            </a:r>
            <a:r>
              <a:rPr lang="en-US" dirty="0" smtClean="0"/>
              <a:t>or everlasting (God’s relationship to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480"/>
            <a:ext cx="8229600" cy="50583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are the sources for this from </a:t>
            </a:r>
            <a:r>
              <a:rPr lang="en-US" b="1" dirty="0"/>
              <a:t>revealed theology</a:t>
            </a:r>
            <a:r>
              <a:rPr lang="en-US" dirty="0"/>
              <a:t>?</a:t>
            </a:r>
          </a:p>
          <a:p>
            <a:r>
              <a:rPr lang="en-US" dirty="0"/>
              <a:t>What might be the reasons for assuming this quality from </a:t>
            </a:r>
            <a:r>
              <a:rPr lang="en-US" b="1" dirty="0"/>
              <a:t>natural theology</a:t>
            </a:r>
            <a:r>
              <a:rPr lang="en-US" dirty="0"/>
              <a:t>?</a:t>
            </a:r>
          </a:p>
          <a:p>
            <a:r>
              <a:rPr lang="en-US" dirty="0"/>
              <a:t>What does this mean? </a:t>
            </a:r>
            <a:r>
              <a:rPr lang="en-US" b="1" dirty="0"/>
              <a:t>Explain</a:t>
            </a:r>
            <a:r>
              <a:rPr lang="en-US" dirty="0"/>
              <a:t> the quality.</a:t>
            </a:r>
          </a:p>
          <a:p>
            <a:r>
              <a:rPr lang="en-US" dirty="0"/>
              <a:t>What </a:t>
            </a:r>
            <a:r>
              <a:rPr lang="en-US" b="1" dirty="0"/>
              <a:t>different ways </a:t>
            </a:r>
            <a:r>
              <a:rPr lang="en-US" dirty="0"/>
              <a:t>could it be understood?</a:t>
            </a:r>
          </a:p>
          <a:p>
            <a:r>
              <a:rPr lang="en-US" dirty="0"/>
              <a:t>What </a:t>
            </a:r>
            <a:r>
              <a:rPr lang="en-US" b="1" dirty="0"/>
              <a:t>problems</a:t>
            </a:r>
            <a:r>
              <a:rPr lang="en-US" dirty="0"/>
              <a:t> are there with any or all of these interpretations/understandings, either </a:t>
            </a:r>
            <a:r>
              <a:rPr lang="en-US" u="sng" dirty="0"/>
              <a:t>in themselves</a:t>
            </a:r>
            <a:r>
              <a:rPr lang="en-US" dirty="0"/>
              <a:t>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u="sng" dirty="0"/>
              <a:t>in combination</a:t>
            </a:r>
            <a:r>
              <a:rPr lang="en-US" dirty="0"/>
              <a:t> with other supposed qualities of God?</a:t>
            </a:r>
          </a:p>
          <a:p>
            <a:r>
              <a:rPr lang="en-US" dirty="0"/>
              <a:t>Are there any </a:t>
            </a:r>
            <a:r>
              <a:rPr lang="en-US" b="1" dirty="0"/>
              <a:t>responses/solutions</a:t>
            </a:r>
            <a:r>
              <a:rPr lang="en-US" dirty="0"/>
              <a:t> to these problems?</a:t>
            </a:r>
          </a:p>
          <a:p>
            <a:r>
              <a:rPr lang="en-US" dirty="0"/>
              <a:t>Are there </a:t>
            </a:r>
            <a:r>
              <a:rPr lang="en-US" b="1" dirty="0"/>
              <a:t>other conceptions of God</a:t>
            </a:r>
            <a:r>
              <a:rPr lang="en-US" dirty="0"/>
              <a:t> that don’t have these qualities? Why might these be more or less compelling conceptions of God?</a:t>
            </a:r>
          </a:p>
        </p:txBody>
      </p:sp>
    </p:spTree>
    <p:extLst>
      <p:ext uri="{BB962C8B-B14F-4D97-AF65-F5344CB8AC3E}">
        <p14:creationId xmlns:p14="http://schemas.microsoft.com/office/powerpoint/2010/main" val="355073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Immanent </a:t>
            </a:r>
            <a:r>
              <a:rPr lang="en-US" dirty="0"/>
              <a:t>or </a:t>
            </a:r>
            <a:r>
              <a:rPr lang="en-US" dirty="0" smtClean="0"/>
              <a:t>transcendent (God’s relationship to space)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72"/>
            <a:ext cx="8229600" cy="49975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are the sources for this from </a:t>
            </a:r>
            <a:r>
              <a:rPr lang="en-US" b="1" dirty="0"/>
              <a:t>revealed theology</a:t>
            </a:r>
            <a:r>
              <a:rPr lang="en-US" dirty="0"/>
              <a:t>?</a:t>
            </a:r>
          </a:p>
          <a:p>
            <a:r>
              <a:rPr lang="en-US" dirty="0"/>
              <a:t>What might be the reasons for assuming this quality from </a:t>
            </a:r>
            <a:r>
              <a:rPr lang="en-US" b="1" dirty="0"/>
              <a:t>natural theology</a:t>
            </a:r>
            <a:r>
              <a:rPr lang="en-US" dirty="0"/>
              <a:t>?</a:t>
            </a:r>
          </a:p>
          <a:p>
            <a:r>
              <a:rPr lang="en-US" dirty="0"/>
              <a:t>What does this mean? </a:t>
            </a:r>
            <a:r>
              <a:rPr lang="en-US" b="1" dirty="0"/>
              <a:t>Explain</a:t>
            </a:r>
            <a:r>
              <a:rPr lang="en-US" dirty="0"/>
              <a:t> the quality.</a:t>
            </a:r>
          </a:p>
          <a:p>
            <a:r>
              <a:rPr lang="en-US" dirty="0"/>
              <a:t>What </a:t>
            </a:r>
            <a:r>
              <a:rPr lang="en-US" b="1" dirty="0"/>
              <a:t>different ways </a:t>
            </a:r>
            <a:r>
              <a:rPr lang="en-US" dirty="0"/>
              <a:t>could it be understood?</a:t>
            </a:r>
          </a:p>
          <a:p>
            <a:r>
              <a:rPr lang="en-US" dirty="0"/>
              <a:t>What </a:t>
            </a:r>
            <a:r>
              <a:rPr lang="en-US" b="1" dirty="0"/>
              <a:t>problems</a:t>
            </a:r>
            <a:r>
              <a:rPr lang="en-US" dirty="0"/>
              <a:t> are there with any or all of these interpretations/understandings, either </a:t>
            </a:r>
            <a:r>
              <a:rPr lang="en-US" u="sng" dirty="0"/>
              <a:t>in themselves</a:t>
            </a:r>
            <a:r>
              <a:rPr lang="en-US" dirty="0"/>
              <a:t>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u="sng" dirty="0"/>
              <a:t>in combination</a:t>
            </a:r>
            <a:r>
              <a:rPr lang="en-US" dirty="0"/>
              <a:t> with other supposed qualities of God?</a:t>
            </a:r>
          </a:p>
          <a:p>
            <a:r>
              <a:rPr lang="en-US" dirty="0"/>
              <a:t>Are there any </a:t>
            </a:r>
            <a:r>
              <a:rPr lang="en-US" b="1" dirty="0"/>
              <a:t>responses/solutions</a:t>
            </a:r>
            <a:r>
              <a:rPr lang="en-US" dirty="0"/>
              <a:t> to these problems?</a:t>
            </a:r>
          </a:p>
          <a:p>
            <a:r>
              <a:rPr lang="en-US" dirty="0"/>
              <a:t>Are there </a:t>
            </a:r>
            <a:r>
              <a:rPr lang="en-US" b="1" dirty="0"/>
              <a:t>other conceptions of God</a:t>
            </a:r>
            <a:r>
              <a:rPr lang="en-US" dirty="0"/>
              <a:t> that don’t have these qualities? Why might these be more or less compelling conceptions of God?</a:t>
            </a:r>
          </a:p>
        </p:txBody>
      </p:sp>
    </p:spTree>
    <p:extLst>
      <p:ext uri="{BB962C8B-B14F-4D97-AF65-F5344CB8AC3E}">
        <p14:creationId xmlns:p14="http://schemas.microsoft.com/office/powerpoint/2010/main" val="370969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41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are the sources for this from </a:t>
            </a:r>
            <a:r>
              <a:rPr lang="en-US" b="1" dirty="0"/>
              <a:t>revealed theology</a:t>
            </a:r>
            <a:r>
              <a:rPr lang="en-US" dirty="0"/>
              <a:t>?</a:t>
            </a:r>
          </a:p>
          <a:p>
            <a:r>
              <a:rPr lang="en-US" dirty="0"/>
              <a:t>What might be the reasons for assuming this quality from </a:t>
            </a:r>
            <a:r>
              <a:rPr lang="en-US" b="1" dirty="0"/>
              <a:t>natural theology</a:t>
            </a:r>
            <a:r>
              <a:rPr lang="en-US" dirty="0"/>
              <a:t>?</a:t>
            </a:r>
          </a:p>
          <a:p>
            <a:r>
              <a:rPr lang="en-US" dirty="0"/>
              <a:t>What does this mean? </a:t>
            </a:r>
            <a:r>
              <a:rPr lang="en-US" b="1" dirty="0"/>
              <a:t>Explain</a:t>
            </a:r>
            <a:r>
              <a:rPr lang="en-US" dirty="0"/>
              <a:t> the quality.</a:t>
            </a:r>
          </a:p>
          <a:p>
            <a:r>
              <a:rPr lang="en-US" dirty="0"/>
              <a:t>What </a:t>
            </a:r>
            <a:r>
              <a:rPr lang="en-US" b="1" dirty="0"/>
              <a:t>different ways </a:t>
            </a:r>
            <a:r>
              <a:rPr lang="en-US" dirty="0"/>
              <a:t>could it be understood?</a:t>
            </a:r>
          </a:p>
          <a:p>
            <a:r>
              <a:rPr lang="en-US" dirty="0"/>
              <a:t>What </a:t>
            </a:r>
            <a:r>
              <a:rPr lang="en-US" b="1" dirty="0"/>
              <a:t>problems</a:t>
            </a:r>
            <a:r>
              <a:rPr lang="en-US" dirty="0"/>
              <a:t> are there with any or all of these interpretations/understandings, either </a:t>
            </a:r>
            <a:r>
              <a:rPr lang="en-US" u="sng" dirty="0"/>
              <a:t>in themselves</a:t>
            </a:r>
            <a:r>
              <a:rPr lang="en-US" dirty="0"/>
              <a:t>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u="sng" dirty="0"/>
              <a:t>in combination</a:t>
            </a:r>
            <a:r>
              <a:rPr lang="en-US" dirty="0"/>
              <a:t> with other supposed qualities of God?</a:t>
            </a:r>
          </a:p>
          <a:p>
            <a:r>
              <a:rPr lang="en-US" dirty="0"/>
              <a:t>Are there any </a:t>
            </a:r>
            <a:r>
              <a:rPr lang="en-US" b="1" dirty="0"/>
              <a:t>responses/solutions</a:t>
            </a:r>
            <a:r>
              <a:rPr lang="en-US" dirty="0"/>
              <a:t> to these problems?</a:t>
            </a:r>
          </a:p>
          <a:p>
            <a:r>
              <a:rPr lang="en-US" dirty="0"/>
              <a:t>Are there </a:t>
            </a:r>
            <a:r>
              <a:rPr lang="en-US" b="1" dirty="0"/>
              <a:t>other conceptions of God</a:t>
            </a:r>
            <a:r>
              <a:rPr lang="en-US" dirty="0"/>
              <a:t> that don’t have these qualities? Why might these be more or less compelling conceptions of God?</a:t>
            </a:r>
          </a:p>
        </p:txBody>
      </p:sp>
    </p:spTree>
    <p:extLst>
      <p:ext uri="{BB962C8B-B14F-4D97-AF65-F5344CB8AC3E}">
        <p14:creationId xmlns:p14="http://schemas.microsoft.com/office/powerpoint/2010/main" val="249374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3"/>
            <a:ext cx="8229600" cy="1143000"/>
          </a:xfrm>
        </p:spPr>
        <p:txBody>
          <a:bodyPr/>
          <a:lstStyle/>
          <a:p>
            <a:r>
              <a:rPr lang="en-US" dirty="0" smtClean="0"/>
              <a:t>Omnipotent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56" y="1159170"/>
            <a:ext cx="8678752" cy="53680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God of Abraham was able to do anything; this is the message behind the countless examples in the Bible of what God could and did do: ‘He will not grow tired and weary, and his understanding no one can fathom. He gives strength to the weary and increases power to the weak’ (Isaiah 40:28-30); ‘With God all things are possible’ (Matthew 19:26); ‘For with God nothing is impossible’ (Luke 1:37).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what do we actually understand this omnipotence to mean?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What different interpretations are there?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problems are there with each different interpretation? Are any inconsistent with any other quality of God?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Other </a:t>
            </a:r>
            <a:r>
              <a:rPr lang="en-US" dirty="0" smtClean="0">
                <a:solidFill>
                  <a:srgbClr val="800000"/>
                </a:solidFill>
              </a:rPr>
              <a:t>conceptions </a:t>
            </a:r>
            <a:r>
              <a:rPr lang="en-US" dirty="0">
                <a:solidFill>
                  <a:srgbClr val="800000"/>
                </a:solidFill>
              </a:rPr>
              <a:t>of God</a:t>
            </a:r>
            <a:r>
              <a:rPr lang="en-US" dirty="0" smtClean="0">
                <a:solidFill>
                  <a:srgbClr val="800000"/>
                </a:solidFill>
              </a:rPr>
              <a:t>?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1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2203</Words>
  <Application>Microsoft Macintosh PowerPoint</Application>
  <PresentationFormat>On-screen Show (4:3)</PresentationFormat>
  <Paragraphs>176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Concept of God</vt:lpstr>
      <vt:lpstr>The Concept of God</vt:lpstr>
      <vt:lpstr>Omnipotent</vt:lpstr>
      <vt:lpstr>Omniscient</vt:lpstr>
      <vt:lpstr>Benevolent</vt:lpstr>
      <vt:lpstr>Eternal or everlasting (God’s relationship to time)</vt:lpstr>
      <vt:lpstr> Immanent or transcendent (God’s relationship to space)</vt:lpstr>
      <vt:lpstr>Immutable</vt:lpstr>
      <vt:lpstr>Omnipotent</vt:lpstr>
      <vt:lpstr>Omniscient</vt:lpstr>
      <vt:lpstr>Benevolent</vt:lpstr>
      <vt:lpstr>Eternal (or everlasting?)</vt:lpstr>
      <vt:lpstr>Immanent or transcendent</vt:lpstr>
      <vt:lpstr>Immutable</vt:lpstr>
      <vt:lpstr>Think up potential problems by matching up properties</vt:lpstr>
      <vt:lpstr>Problem grid</vt:lpstr>
      <vt:lpstr>Paradox of the stone</vt:lpstr>
      <vt:lpstr>PowerPoint Presentation</vt:lpstr>
      <vt:lpstr>PowerPoint Presentation</vt:lpstr>
      <vt:lpstr>Savage’s (also alive) response</vt:lpstr>
      <vt:lpstr>Other problems with omnipotence? Other versions of the paradox of the stone?</vt:lpstr>
      <vt:lpstr>the Euthyphro dilemma – Plato (c400 BC)</vt:lpstr>
      <vt:lpstr>Omniscience and free will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(Back to) The Concept of God</dc:title>
  <dc:creator>Thomas Tallis</dc:creator>
  <cp:lastModifiedBy>Thomas Tallis</cp:lastModifiedBy>
  <cp:revision>52</cp:revision>
  <cp:lastPrinted>2014-12-09T09:37:00Z</cp:lastPrinted>
  <dcterms:created xsi:type="dcterms:W3CDTF">2014-10-20T11:49:40Z</dcterms:created>
  <dcterms:modified xsi:type="dcterms:W3CDTF">2016-09-13T07:25:37Z</dcterms:modified>
</cp:coreProperties>
</file>